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263347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1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C28"/>
    <a:srgbClr val="149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21"/>
    <p:restoredTop sz="94721"/>
  </p:normalViewPr>
  <p:slideViewPr>
    <p:cSldViewPr snapToGrid="0" snapToObjects="1">
      <p:cViewPr>
        <p:scale>
          <a:sx n="109" d="100"/>
          <a:sy n="109" d="100"/>
        </p:scale>
        <p:origin x="-16600" y="-9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sng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ooper Black" charset="0"/>
                <a:ea typeface="Cooper Black" charset="0"/>
                <a:cs typeface="Cooper Black" charset="0"/>
              </a:defRPr>
            </a:pPr>
            <a:r>
              <a:rPr lang="en-US" sz="1600" b="1" u="sng">
                <a:latin typeface="Cooper Black" charset="0"/>
                <a:ea typeface="Cooper Black" charset="0"/>
                <a:cs typeface="Cooper Black" charset="0"/>
              </a:rPr>
              <a:t>SYN Flood Packet Count and Detection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sng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ooper Black" charset="0"/>
              <a:ea typeface="Cooper Black" charset="0"/>
              <a:cs typeface="Cooper Black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syn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Sheet1!$B$2:$B$113</c:f>
              <c:numCache>
                <c:formatCode>General</c:formatCode>
                <c:ptCount val="107"/>
                <c:pt idx="0">
                  <c:v>25246.0</c:v>
                </c:pt>
                <c:pt idx="1">
                  <c:v>21845.0</c:v>
                </c:pt>
                <c:pt idx="2">
                  <c:v>22648.0</c:v>
                </c:pt>
                <c:pt idx="3">
                  <c:v>21588.0</c:v>
                </c:pt>
                <c:pt idx="4">
                  <c:v>21689.0</c:v>
                </c:pt>
                <c:pt idx="5">
                  <c:v>22582.0</c:v>
                </c:pt>
                <c:pt idx="6">
                  <c:v>20053.0</c:v>
                </c:pt>
                <c:pt idx="7">
                  <c:v>23979.0</c:v>
                </c:pt>
                <c:pt idx="8">
                  <c:v>18357.0</c:v>
                </c:pt>
                <c:pt idx="9">
                  <c:v>20234.0</c:v>
                </c:pt>
                <c:pt idx="10">
                  <c:v>21540.0</c:v>
                </c:pt>
                <c:pt idx="11">
                  <c:v>22684.0</c:v>
                </c:pt>
                <c:pt idx="12">
                  <c:v>20857.0</c:v>
                </c:pt>
                <c:pt idx="13">
                  <c:v>20592.0</c:v>
                </c:pt>
                <c:pt idx="14">
                  <c:v>24389.0</c:v>
                </c:pt>
                <c:pt idx="15">
                  <c:v>23338.0</c:v>
                </c:pt>
                <c:pt idx="16">
                  <c:v>19807.0</c:v>
                </c:pt>
                <c:pt idx="17">
                  <c:v>24841.0</c:v>
                </c:pt>
                <c:pt idx="18">
                  <c:v>23109.0</c:v>
                </c:pt>
                <c:pt idx="19">
                  <c:v>23047.0</c:v>
                </c:pt>
                <c:pt idx="20">
                  <c:v>24026.0</c:v>
                </c:pt>
                <c:pt idx="21">
                  <c:v>22729.0</c:v>
                </c:pt>
                <c:pt idx="22">
                  <c:v>23862.0</c:v>
                </c:pt>
                <c:pt idx="23">
                  <c:v>23782.0</c:v>
                </c:pt>
                <c:pt idx="24">
                  <c:v>23696.0</c:v>
                </c:pt>
                <c:pt idx="25">
                  <c:v>25000.0</c:v>
                </c:pt>
                <c:pt idx="26">
                  <c:v>25059.0</c:v>
                </c:pt>
                <c:pt idx="27">
                  <c:v>21968.0</c:v>
                </c:pt>
                <c:pt idx="28">
                  <c:v>23565.0</c:v>
                </c:pt>
                <c:pt idx="29">
                  <c:v>23637.0</c:v>
                </c:pt>
                <c:pt idx="30">
                  <c:v>25949.0</c:v>
                </c:pt>
                <c:pt idx="31">
                  <c:v>23420.0</c:v>
                </c:pt>
                <c:pt idx="32">
                  <c:v>24417.0</c:v>
                </c:pt>
                <c:pt idx="33">
                  <c:v>25671.0</c:v>
                </c:pt>
                <c:pt idx="34">
                  <c:v>21696.0</c:v>
                </c:pt>
                <c:pt idx="35">
                  <c:v>20474.0</c:v>
                </c:pt>
                <c:pt idx="36">
                  <c:v>22544.0</c:v>
                </c:pt>
                <c:pt idx="37">
                  <c:v>25347.0</c:v>
                </c:pt>
                <c:pt idx="38">
                  <c:v>24409.0</c:v>
                </c:pt>
                <c:pt idx="39">
                  <c:v>20684.0</c:v>
                </c:pt>
                <c:pt idx="40">
                  <c:v>22067.0</c:v>
                </c:pt>
                <c:pt idx="41">
                  <c:v>22804.0</c:v>
                </c:pt>
                <c:pt idx="42">
                  <c:v>22336.0</c:v>
                </c:pt>
                <c:pt idx="43">
                  <c:v>20352.0</c:v>
                </c:pt>
                <c:pt idx="44">
                  <c:v>22628.0</c:v>
                </c:pt>
                <c:pt idx="45">
                  <c:v>19939.0</c:v>
                </c:pt>
                <c:pt idx="46">
                  <c:v>20387.0</c:v>
                </c:pt>
                <c:pt idx="47">
                  <c:v>21589.0</c:v>
                </c:pt>
                <c:pt idx="48">
                  <c:v>20695.0</c:v>
                </c:pt>
                <c:pt idx="49">
                  <c:v>20519.0</c:v>
                </c:pt>
                <c:pt idx="50">
                  <c:v>20571.0</c:v>
                </c:pt>
                <c:pt idx="51">
                  <c:v>21053.0</c:v>
                </c:pt>
                <c:pt idx="52">
                  <c:v>24814.0</c:v>
                </c:pt>
                <c:pt idx="53">
                  <c:v>21483.0</c:v>
                </c:pt>
                <c:pt idx="54">
                  <c:v>23499.0</c:v>
                </c:pt>
                <c:pt idx="55">
                  <c:v>23999.0</c:v>
                </c:pt>
                <c:pt idx="56">
                  <c:v>23197.0</c:v>
                </c:pt>
                <c:pt idx="57">
                  <c:v>22119.0</c:v>
                </c:pt>
                <c:pt idx="58">
                  <c:v>23919.0</c:v>
                </c:pt>
                <c:pt idx="59">
                  <c:v>23950.0</c:v>
                </c:pt>
                <c:pt idx="60">
                  <c:v>25201.0</c:v>
                </c:pt>
                <c:pt idx="61">
                  <c:v>23113.0</c:v>
                </c:pt>
                <c:pt idx="62">
                  <c:v>24489.0</c:v>
                </c:pt>
                <c:pt idx="63">
                  <c:v>22724.0</c:v>
                </c:pt>
                <c:pt idx="64">
                  <c:v>23406.0</c:v>
                </c:pt>
                <c:pt idx="65">
                  <c:v>25218.0</c:v>
                </c:pt>
                <c:pt idx="66">
                  <c:v>26072.0</c:v>
                </c:pt>
                <c:pt idx="67">
                  <c:v>24696.0</c:v>
                </c:pt>
                <c:pt idx="68">
                  <c:v>22773.0</c:v>
                </c:pt>
                <c:pt idx="69">
                  <c:v>21733.0</c:v>
                </c:pt>
                <c:pt idx="70">
                  <c:v>23712.0</c:v>
                </c:pt>
                <c:pt idx="71">
                  <c:v>21969.0</c:v>
                </c:pt>
                <c:pt idx="72">
                  <c:v>24704.0</c:v>
                </c:pt>
                <c:pt idx="73">
                  <c:v>23069.0</c:v>
                </c:pt>
                <c:pt idx="74">
                  <c:v>23253.0</c:v>
                </c:pt>
                <c:pt idx="75">
                  <c:v>22353.0</c:v>
                </c:pt>
                <c:pt idx="76">
                  <c:v>22447.0</c:v>
                </c:pt>
                <c:pt idx="77">
                  <c:v>22326.0</c:v>
                </c:pt>
                <c:pt idx="78">
                  <c:v>22889.0</c:v>
                </c:pt>
                <c:pt idx="79">
                  <c:v>21865.0</c:v>
                </c:pt>
                <c:pt idx="80">
                  <c:v>209586.0</c:v>
                </c:pt>
                <c:pt idx="81">
                  <c:v>20729.0</c:v>
                </c:pt>
                <c:pt idx="82">
                  <c:v>22043.0</c:v>
                </c:pt>
                <c:pt idx="83">
                  <c:v>22372.0</c:v>
                </c:pt>
                <c:pt idx="84">
                  <c:v>20504.0</c:v>
                </c:pt>
                <c:pt idx="85">
                  <c:v>23334.0</c:v>
                </c:pt>
                <c:pt idx="86">
                  <c:v>20840.0</c:v>
                </c:pt>
                <c:pt idx="87">
                  <c:v>19588.0</c:v>
                </c:pt>
                <c:pt idx="88">
                  <c:v>22722.0</c:v>
                </c:pt>
                <c:pt idx="89">
                  <c:v>23995.0</c:v>
                </c:pt>
                <c:pt idx="90">
                  <c:v>21418.0</c:v>
                </c:pt>
                <c:pt idx="91">
                  <c:v>23259.0</c:v>
                </c:pt>
                <c:pt idx="92">
                  <c:v>23527.0</c:v>
                </c:pt>
                <c:pt idx="93">
                  <c:v>23140.0</c:v>
                </c:pt>
                <c:pt idx="94">
                  <c:v>22385.0</c:v>
                </c:pt>
                <c:pt idx="95">
                  <c:v>25003.0</c:v>
                </c:pt>
                <c:pt idx="96">
                  <c:v>25738.0</c:v>
                </c:pt>
                <c:pt idx="97">
                  <c:v>21731.0</c:v>
                </c:pt>
                <c:pt idx="98">
                  <c:v>22409.0</c:v>
                </c:pt>
                <c:pt idx="99">
                  <c:v>23479.0</c:v>
                </c:pt>
                <c:pt idx="100">
                  <c:v>25349.0</c:v>
                </c:pt>
                <c:pt idx="101">
                  <c:v>24952.0</c:v>
                </c:pt>
                <c:pt idx="102">
                  <c:v>26599.0</c:v>
                </c:pt>
                <c:pt idx="103">
                  <c:v>24551.0</c:v>
                </c:pt>
                <c:pt idx="104">
                  <c:v>25418.0</c:v>
                </c:pt>
                <c:pt idx="105">
                  <c:v>23036.0</c:v>
                </c:pt>
                <c:pt idx="106">
                  <c:v>23973.0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53911088"/>
        <c:axId val="-1853909312"/>
      </c:lineChart>
      <c:catAx>
        <c:axId val="-1853911088"/>
        <c:scaling>
          <c:orientation val="minMax"/>
        </c:scaling>
        <c:delete val="1"/>
        <c:axPos val="b"/>
        <c:majorTickMark val="none"/>
        <c:minorTickMark val="none"/>
        <c:tickLblPos val="nextTo"/>
        <c:crossAx val="-1853909312"/>
        <c:crosses val="autoZero"/>
        <c:auto val="1"/>
        <c:lblAlgn val="ctr"/>
        <c:lblOffset val="100"/>
        <c:noMultiLvlLbl val="0"/>
      </c:catAx>
      <c:valAx>
        <c:axId val="-1853909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53911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sng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u="sng">
                <a:latin typeface="Cooper Black" charset="0"/>
                <a:ea typeface="Cooper Black" charset="0"/>
                <a:cs typeface="Cooper Black" charset="0"/>
              </a:rPr>
              <a:t>UDP</a:t>
            </a:r>
            <a:r>
              <a:rPr lang="en-US" sz="1600" b="1" u="sng" baseline="0">
                <a:latin typeface="Cooper Black" charset="0"/>
                <a:ea typeface="Cooper Black" charset="0"/>
                <a:cs typeface="Cooper Black" charset="0"/>
              </a:rPr>
              <a:t> Flood Packet Count and Detection</a:t>
            </a:r>
            <a:endParaRPr lang="en-US" sz="1600" b="1" u="sng">
              <a:latin typeface="Cooper Black" charset="0"/>
              <a:ea typeface="Cooper Black" charset="0"/>
              <a:cs typeface="Cooper Black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sng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udp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Sheet1!$D$2:$D$113</c:f>
              <c:numCache>
                <c:formatCode>General</c:formatCode>
                <c:ptCount val="107"/>
                <c:pt idx="0">
                  <c:v>25246.0</c:v>
                </c:pt>
                <c:pt idx="1">
                  <c:v>21845.0</c:v>
                </c:pt>
                <c:pt idx="2">
                  <c:v>22648.0</c:v>
                </c:pt>
                <c:pt idx="3">
                  <c:v>21588.0</c:v>
                </c:pt>
                <c:pt idx="4">
                  <c:v>21689.0</c:v>
                </c:pt>
                <c:pt idx="5">
                  <c:v>22582.0</c:v>
                </c:pt>
                <c:pt idx="6">
                  <c:v>20053.0</c:v>
                </c:pt>
                <c:pt idx="7">
                  <c:v>23979.0</c:v>
                </c:pt>
                <c:pt idx="8">
                  <c:v>18357.0</c:v>
                </c:pt>
                <c:pt idx="9">
                  <c:v>20234.0</c:v>
                </c:pt>
                <c:pt idx="10">
                  <c:v>21540.0</c:v>
                </c:pt>
                <c:pt idx="11">
                  <c:v>22684.0</c:v>
                </c:pt>
                <c:pt idx="12">
                  <c:v>20857.0</c:v>
                </c:pt>
                <c:pt idx="13">
                  <c:v>20592.0</c:v>
                </c:pt>
                <c:pt idx="14">
                  <c:v>24389.0</c:v>
                </c:pt>
                <c:pt idx="15">
                  <c:v>23338.0</c:v>
                </c:pt>
                <c:pt idx="16">
                  <c:v>19807.0</c:v>
                </c:pt>
                <c:pt idx="17">
                  <c:v>24841.0</c:v>
                </c:pt>
                <c:pt idx="18">
                  <c:v>23109.0</c:v>
                </c:pt>
                <c:pt idx="19">
                  <c:v>23047.0</c:v>
                </c:pt>
                <c:pt idx="20">
                  <c:v>24026.0</c:v>
                </c:pt>
                <c:pt idx="21">
                  <c:v>22729.0</c:v>
                </c:pt>
                <c:pt idx="22">
                  <c:v>23862.0</c:v>
                </c:pt>
                <c:pt idx="23">
                  <c:v>23782.0</c:v>
                </c:pt>
                <c:pt idx="24">
                  <c:v>23696.0</c:v>
                </c:pt>
                <c:pt idx="25">
                  <c:v>25000.0</c:v>
                </c:pt>
                <c:pt idx="26">
                  <c:v>25059.0</c:v>
                </c:pt>
                <c:pt idx="27">
                  <c:v>21968.0</c:v>
                </c:pt>
                <c:pt idx="28">
                  <c:v>23565.0</c:v>
                </c:pt>
                <c:pt idx="29">
                  <c:v>23637.0</c:v>
                </c:pt>
                <c:pt idx="30">
                  <c:v>25949.0</c:v>
                </c:pt>
                <c:pt idx="31">
                  <c:v>23420.0</c:v>
                </c:pt>
                <c:pt idx="32">
                  <c:v>24417.0</c:v>
                </c:pt>
                <c:pt idx="33">
                  <c:v>25671.0</c:v>
                </c:pt>
                <c:pt idx="34">
                  <c:v>21696.0</c:v>
                </c:pt>
                <c:pt idx="35">
                  <c:v>20474.0</c:v>
                </c:pt>
                <c:pt idx="36">
                  <c:v>22544.0</c:v>
                </c:pt>
                <c:pt idx="37">
                  <c:v>25347.0</c:v>
                </c:pt>
                <c:pt idx="38">
                  <c:v>24409.0</c:v>
                </c:pt>
                <c:pt idx="39">
                  <c:v>20684.0</c:v>
                </c:pt>
                <c:pt idx="40">
                  <c:v>22067.0</c:v>
                </c:pt>
                <c:pt idx="41">
                  <c:v>22804.0</c:v>
                </c:pt>
                <c:pt idx="42">
                  <c:v>22336.0</c:v>
                </c:pt>
                <c:pt idx="43">
                  <c:v>20352.0</c:v>
                </c:pt>
                <c:pt idx="44">
                  <c:v>22628.0</c:v>
                </c:pt>
                <c:pt idx="45">
                  <c:v>19939.0</c:v>
                </c:pt>
                <c:pt idx="46">
                  <c:v>20387.0</c:v>
                </c:pt>
                <c:pt idx="47">
                  <c:v>21589.0</c:v>
                </c:pt>
                <c:pt idx="48">
                  <c:v>20695.0</c:v>
                </c:pt>
                <c:pt idx="49">
                  <c:v>20519.0</c:v>
                </c:pt>
                <c:pt idx="50">
                  <c:v>20571.0</c:v>
                </c:pt>
                <c:pt idx="51">
                  <c:v>21053.0</c:v>
                </c:pt>
                <c:pt idx="52">
                  <c:v>24814.0</c:v>
                </c:pt>
                <c:pt idx="53">
                  <c:v>21483.0</c:v>
                </c:pt>
                <c:pt idx="54">
                  <c:v>23499.0</c:v>
                </c:pt>
                <c:pt idx="55">
                  <c:v>23999.0</c:v>
                </c:pt>
                <c:pt idx="56">
                  <c:v>23197.0</c:v>
                </c:pt>
                <c:pt idx="57">
                  <c:v>22119.0</c:v>
                </c:pt>
                <c:pt idx="58">
                  <c:v>23919.0</c:v>
                </c:pt>
                <c:pt idx="59">
                  <c:v>23950.0</c:v>
                </c:pt>
                <c:pt idx="60">
                  <c:v>25201.0</c:v>
                </c:pt>
                <c:pt idx="61">
                  <c:v>23113.0</c:v>
                </c:pt>
                <c:pt idx="62">
                  <c:v>24489.0</c:v>
                </c:pt>
                <c:pt idx="63">
                  <c:v>22724.0</c:v>
                </c:pt>
                <c:pt idx="64">
                  <c:v>23406.0</c:v>
                </c:pt>
                <c:pt idx="65">
                  <c:v>25218.0</c:v>
                </c:pt>
                <c:pt idx="66">
                  <c:v>26072.0</c:v>
                </c:pt>
                <c:pt idx="67">
                  <c:v>24696.0</c:v>
                </c:pt>
                <c:pt idx="68">
                  <c:v>22773.0</c:v>
                </c:pt>
                <c:pt idx="69">
                  <c:v>21733.0</c:v>
                </c:pt>
                <c:pt idx="70">
                  <c:v>23712.0</c:v>
                </c:pt>
                <c:pt idx="71">
                  <c:v>21969.0</c:v>
                </c:pt>
                <c:pt idx="72">
                  <c:v>24704.0</c:v>
                </c:pt>
                <c:pt idx="73">
                  <c:v>23069.0</c:v>
                </c:pt>
                <c:pt idx="74">
                  <c:v>23253.0</c:v>
                </c:pt>
                <c:pt idx="75">
                  <c:v>22353.0</c:v>
                </c:pt>
                <c:pt idx="76">
                  <c:v>22447.0</c:v>
                </c:pt>
                <c:pt idx="77">
                  <c:v>22326.0</c:v>
                </c:pt>
                <c:pt idx="78">
                  <c:v>22889.0</c:v>
                </c:pt>
                <c:pt idx="79">
                  <c:v>21865.0</c:v>
                </c:pt>
                <c:pt idx="80">
                  <c:v>21005.0</c:v>
                </c:pt>
                <c:pt idx="81">
                  <c:v>20729.0</c:v>
                </c:pt>
                <c:pt idx="82">
                  <c:v>182909.0</c:v>
                </c:pt>
                <c:pt idx="83">
                  <c:v>22372.0</c:v>
                </c:pt>
                <c:pt idx="84">
                  <c:v>20504.0</c:v>
                </c:pt>
                <c:pt idx="85">
                  <c:v>23334.0</c:v>
                </c:pt>
                <c:pt idx="86">
                  <c:v>20840.0</c:v>
                </c:pt>
                <c:pt idx="87">
                  <c:v>19588.0</c:v>
                </c:pt>
                <c:pt idx="88">
                  <c:v>22722.0</c:v>
                </c:pt>
                <c:pt idx="89">
                  <c:v>23995.0</c:v>
                </c:pt>
                <c:pt idx="90">
                  <c:v>21418.0</c:v>
                </c:pt>
                <c:pt idx="91">
                  <c:v>23259.0</c:v>
                </c:pt>
                <c:pt idx="92">
                  <c:v>23527.0</c:v>
                </c:pt>
                <c:pt idx="93">
                  <c:v>23140.0</c:v>
                </c:pt>
                <c:pt idx="94">
                  <c:v>22385.0</c:v>
                </c:pt>
                <c:pt idx="95">
                  <c:v>25003.0</c:v>
                </c:pt>
                <c:pt idx="96">
                  <c:v>25738.0</c:v>
                </c:pt>
                <c:pt idx="97">
                  <c:v>21731.0</c:v>
                </c:pt>
                <c:pt idx="98">
                  <c:v>22409.0</c:v>
                </c:pt>
                <c:pt idx="99">
                  <c:v>23479.0</c:v>
                </c:pt>
                <c:pt idx="100">
                  <c:v>25349.0</c:v>
                </c:pt>
                <c:pt idx="101">
                  <c:v>24952.0</c:v>
                </c:pt>
                <c:pt idx="102">
                  <c:v>26599.0</c:v>
                </c:pt>
                <c:pt idx="103">
                  <c:v>24551.0</c:v>
                </c:pt>
                <c:pt idx="104">
                  <c:v>25418.0</c:v>
                </c:pt>
                <c:pt idx="105">
                  <c:v>23036.0</c:v>
                </c:pt>
                <c:pt idx="106">
                  <c:v>23973.0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981221376"/>
        <c:axId val="-1861391952"/>
      </c:lineChart>
      <c:catAx>
        <c:axId val="-1981221376"/>
        <c:scaling>
          <c:orientation val="minMax"/>
        </c:scaling>
        <c:delete val="1"/>
        <c:axPos val="b"/>
        <c:majorTickMark val="none"/>
        <c:minorTickMark val="none"/>
        <c:tickLblPos val="nextTo"/>
        <c:crossAx val="-1861391952"/>
        <c:crosses val="autoZero"/>
        <c:auto val="1"/>
        <c:lblAlgn val="ctr"/>
        <c:lblOffset val="100"/>
        <c:noMultiLvlLbl val="0"/>
      </c:catAx>
      <c:valAx>
        <c:axId val="-1861391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81221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600" b="1" i="0" u="sng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ooper Black" charset="0"/>
                <a:ea typeface="Cooper Black" charset="0"/>
                <a:cs typeface="Cooper Black" charset="0"/>
              </a:defRPr>
            </a:pPr>
            <a:r>
              <a:rPr lang="en-US" sz="1600" b="1" u="sng">
                <a:latin typeface="Cooper Black" charset="0"/>
                <a:ea typeface="Cooper Black" charset="0"/>
                <a:cs typeface="Cooper Black" charset="0"/>
              </a:rPr>
              <a:t>Ping</a:t>
            </a:r>
            <a:r>
              <a:rPr lang="en-US" sz="1600" b="1" u="sng" baseline="0">
                <a:latin typeface="Cooper Black" charset="0"/>
                <a:ea typeface="Cooper Black" charset="0"/>
                <a:cs typeface="Cooper Black" charset="0"/>
              </a:rPr>
              <a:t> Flood Packet Count and Detection</a:t>
            </a:r>
            <a:endParaRPr lang="en-US" sz="1600" b="1" u="sng">
              <a:latin typeface="Cooper Black" charset="0"/>
              <a:ea typeface="Cooper Black" charset="0"/>
              <a:cs typeface="Cooper Black" charset="0"/>
            </a:endParaRPr>
          </a:p>
        </c:rich>
      </c:tx>
      <c:layout>
        <c:manualLayout>
          <c:xMode val="edge"/>
          <c:yMode val="edge"/>
          <c:x val="0.206794015656897"/>
          <c:y val="0.023837667454688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600" b="1" i="0" u="sng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ooper Black" charset="0"/>
              <a:ea typeface="Cooper Black" charset="0"/>
              <a:cs typeface="Cooper Black" charset="0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Sheet1!$F$1</c:f>
              <c:strCache>
                <c:ptCount val="1"/>
                <c:pt idx="0">
                  <c:v>ping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Sheet1!$F$2:$F$113</c:f>
              <c:numCache>
                <c:formatCode>General</c:formatCode>
                <c:ptCount val="107"/>
                <c:pt idx="0">
                  <c:v>25246.0</c:v>
                </c:pt>
                <c:pt idx="1">
                  <c:v>21845.0</c:v>
                </c:pt>
                <c:pt idx="2">
                  <c:v>22648.0</c:v>
                </c:pt>
                <c:pt idx="3">
                  <c:v>21588.0</c:v>
                </c:pt>
                <c:pt idx="4">
                  <c:v>21689.0</c:v>
                </c:pt>
                <c:pt idx="5">
                  <c:v>22582.0</c:v>
                </c:pt>
                <c:pt idx="6">
                  <c:v>20053.0</c:v>
                </c:pt>
                <c:pt idx="7">
                  <c:v>23979.0</c:v>
                </c:pt>
                <c:pt idx="8">
                  <c:v>18357.0</c:v>
                </c:pt>
                <c:pt idx="9">
                  <c:v>20234.0</c:v>
                </c:pt>
                <c:pt idx="10">
                  <c:v>21540.0</c:v>
                </c:pt>
                <c:pt idx="11">
                  <c:v>22684.0</c:v>
                </c:pt>
                <c:pt idx="12">
                  <c:v>20857.0</c:v>
                </c:pt>
                <c:pt idx="13">
                  <c:v>20592.0</c:v>
                </c:pt>
                <c:pt idx="14">
                  <c:v>24389.0</c:v>
                </c:pt>
                <c:pt idx="15">
                  <c:v>23338.0</c:v>
                </c:pt>
                <c:pt idx="16">
                  <c:v>19807.0</c:v>
                </c:pt>
                <c:pt idx="17">
                  <c:v>24841.0</c:v>
                </c:pt>
                <c:pt idx="18">
                  <c:v>23109.0</c:v>
                </c:pt>
                <c:pt idx="19">
                  <c:v>23047.0</c:v>
                </c:pt>
                <c:pt idx="20">
                  <c:v>24026.0</c:v>
                </c:pt>
                <c:pt idx="21">
                  <c:v>22729.0</c:v>
                </c:pt>
                <c:pt idx="22">
                  <c:v>23862.0</c:v>
                </c:pt>
                <c:pt idx="23">
                  <c:v>23782.0</c:v>
                </c:pt>
                <c:pt idx="24">
                  <c:v>23696.0</c:v>
                </c:pt>
                <c:pt idx="25">
                  <c:v>25000.0</c:v>
                </c:pt>
                <c:pt idx="26">
                  <c:v>25059.0</c:v>
                </c:pt>
                <c:pt idx="27">
                  <c:v>21968.0</c:v>
                </c:pt>
                <c:pt idx="28">
                  <c:v>23565.0</c:v>
                </c:pt>
                <c:pt idx="29">
                  <c:v>23637.0</c:v>
                </c:pt>
                <c:pt idx="30">
                  <c:v>25949.0</c:v>
                </c:pt>
                <c:pt idx="31">
                  <c:v>23420.0</c:v>
                </c:pt>
                <c:pt idx="32">
                  <c:v>24417.0</c:v>
                </c:pt>
                <c:pt idx="33">
                  <c:v>25671.0</c:v>
                </c:pt>
                <c:pt idx="34">
                  <c:v>21696.0</c:v>
                </c:pt>
                <c:pt idx="35">
                  <c:v>20474.0</c:v>
                </c:pt>
                <c:pt idx="36">
                  <c:v>22544.0</c:v>
                </c:pt>
                <c:pt idx="37">
                  <c:v>25347.0</c:v>
                </c:pt>
                <c:pt idx="38">
                  <c:v>24409.0</c:v>
                </c:pt>
                <c:pt idx="39">
                  <c:v>20684.0</c:v>
                </c:pt>
                <c:pt idx="40">
                  <c:v>22067.0</c:v>
                </c:pt>
                <c:pt idx="41">
                  <c:v>22804.0</c:v>
                </c:pt>
                <c:pt idx="42">
                  <c:v>22336.0</c:v>
                </c:pt>
                <c:pt idx="43">
                  <c:v>20352.0</c:v>
                </c:pt>
                <c:pt idx="44">
                  <c:v>22628.0</c:v>
                </c:pt>
                <c:pt idx="45">
                  <c:v>19939.0</c:v>
                </c:pt>
                <c:pt idx="46">
                  <c:v>20387.0</c:v>
                </c:pt>
                <c:pt idx="47">
                  <c:v>21589.0</c:v>
                </c:pt>
                <c:pt idx="48">
                  <c:v>20695.0</c:v>
                </c:pt>
                <c:pt idx="49">
                  <c:v>20519.0</c:v>
                </c:pt>
                <c:pt idx="50">
                  <c:v>20571.0</c:v>
                </c:pt>
                <c:pt idx="51">
                  <c:v>21053.0</c:v>
                </c:pt>
                <c:pt idx="52">
                  <c:v>24814.0</c:v>
                </c:pt>
                <c:pt idx="53">
                  <c:v>21483.0</c:v>
                </c:pt>
                <c:pt idx="54">
                  <c:v>23499.0</c:v>
                </c:pt>
                <c:pt idx="55">
                  <c:v>23999.0</c:v>
                </c:pt>
                <c:pt idx="56">
                  <c:v>23197.0</c:v>
                </c:pt>
                <c:pt idx="57">
                  <c:v>22119.0</c:v>
                </c:pt>
                <c:pt idx="58">
                  <c:v>23919.0</c:v>
                </c:pt>
                <c:pt idx="59">
                  <c:v>23950.0</c:v>
                </c:pt>
                <c:pt idx="60">
                  <c:v>25201.0</c:v>
                </c:pt>
                <c:pt idx="61">
                  <c:v>23113.0</c:v>
                </c:pt>
                <c:pt idx="62">
                  <c:v>24489.0</c:v>
                </c:pt>
                <c:pt idx="63">
                  <c:v>22724.0</c:v>
                </c:pt>
                <c:pt idx="64">
                  <c:v>23406.0</c:v>
                </c:pt>
                <c:pt idx="65">
                  <c:v>25218.0</c:v>
                </c:pt>
                <c:pt idx="66">
                  <c:v>26072.0</c:v>
                </c:pt>
                <c:pt idx="67">
                  <c:v>24696.0</c:v>
                </c:pt>
                <c:pt idx="68">
                  <c:v>22773.0</c:v>
                </c:pt>
                <c:pt idx="69">
                  <c:v>21733.0</c:v>
                </c:pt>
                <c:pt idx="70">
                  <c:v>23712.0</c:v>
                </c:pt>
                <c:pt idx="71">
                  <c:v>21969.0</c:v>
                </c:pt>
                <c:pt idx="72">
                  <c:v>24704.0</c:v>
                </c:pt>
                <c:pt idx="73">
                  <c:v>23069.0</c:v>
                </c:pt>
                <c:pt idx="74">
                  <c:v>23253.0</c:v>
                </c:pt>
                <c:pt idx="75">
                  <c:v>22353.0</c:v>
                </c:pt>
                <c:pt idx="76">
                  <c:v>22447.0</c:v>
                </c:pt>
                <c:pt idx="77">
                  <c:v>22326.0</c:v>
                </c:pt>
                <c:pt idx="78">
                  <c:v>1371.0</c:v>
                </c:pt>
                <c:pt idx="79">
                  <c:v>21865.0</c:v>
                </c:pt>
                <c:pt idx="80">
                  <c:v>22075.0</c:v>
                </c:pt>
                <c:pt idx="81">
                  <c:v>20729.0</c:v>
                </c:pt>
                <c:pt idx="82">
                  <c:v>22043.0</c:v>
                </c:pt>
                <c:pt idx="83">
                  <c:v>22372.0</c:v>
                </c:pt>
                <c:pt idx="84">
                  <c:v>20504.0</c:v>
                </c:pt>
                <c:pt idx="85">
                  <c:v>23334.0</c:v>
                </c:pt>
                <c:pt idx="86">
                  <c:v>20840.0</c:v>
                </c:pt>
                <c:pt idx="87">
                  <c:v>19588.0</c:v>
                </c:pt>
                <c:pt idx="88">
                  <c:v>22722.0</c:v>
                </c:pt>
                <c:pt idx="89">
                  <c:v>23995.0</c:v>
                </c:pt>
                <c:pt idx="90">
                  <c:v>21418.0</c:v>
                </c:pt>
                <c:pt idx="91">
                  <c:v>23259.0</c:v>
                </c:pt>
                <c:pt idx="92">
                  <c:v>23527.0</c:v>
                </c:pt>
                <c:pt idx="93">
                  <c:v>23140.0</c:v>
                </c:pt>
                <c:pt idx="94">
                  <c:v>22385.0</c:v>
                </c:pt>
                <c:pt idx="95">
                  <c:v>25003.0</c:v>
                </c:pt>
                <c:pt idx="96">
                  <c:v>25738.0</c:v>
                </c:pt>
                <c:pt idx="97">
                  <c:v>21731.0</c:v>
                </c:pt>
                <c:pt idx="98">
                  <c:v>22409.0</c:v>
                </c:pt>
                <c:pt idx="99">
                  <c:v>23479.0</c:v>
                </c:pt>
                <c:pt idx="100">
                  <c:v>25349.0</c:v>
                </c:pt>
                <c:pt idx="101">
                  <c:v>24952.0</c:v>
                </c:pt>
                <c:pt idx="102">
                  <c:v>26599.0</c:v>
                </c:pt>
                <c:pt idx="103">
                  <c:v>24551.0</c:v>
                </c:pt>
                <c:pt idx="104">
                  <c:v>25418.0</c:v>
                </c:pt>
                <c:pt idx="105">
                  <c:v>23036.0</c:v>
                </c:pt>
                <c:pt idx="106">
                  <c:v>23973.0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61219168"/>
        <c:axId val="-1856999392"/>
      </c:lineChart>
      <c:catAx>
        <c:axId val="-1861219168"/>
        <c:scaling>
          <c:orientation val="minMax"/>
        </c:scaling>
        <c:delete val="1"/>
        <c:axPos val="b"/>
        <c:majorTickMark val="none"/>
        <c:minorTickMark val="none"/>
        <c:tickLblPos val="nextTo"/>
        <c:crossAx val="-1856999392"/>
        <c:crosses val="autoZero"/>
        <c:auto val="1"/>
        <c:lblAlgn val="ctr"/>
        <c:lblOffset val="100"/>
        <c:noMultiLvlLbl val="0"/>
      </c:catAx>
      <c:valAx>
        <c:axId val="-1856999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61219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tif>
</file>

<file path=ppt/media/image2.tif>
</file>

<file path=ppt/media/image3.png>
</file>

<file path=ppt/media/image4.png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633472" latinLnBrk="0">
      <a:defRPr sz="1200">
        <a:latin typeface="+mj-lt"/>
        <a:ea typeface="+mj-ea"/>
        <a:cs typeface="+mj-cs"/>
        <a:sym typeface="Calibri"/>
      </a:defRPr>
    </a:lvl1pPr>
    <a:lvl2pPr indent="228600" defTabSz="2633472" latinLnBrk="0">
      <a:defRPr sz="1200">
        <a:latin typeface="+mj-lt"/>
        <a:ea typeface="+mj-ea"/>
        <a:cs typeface="+mj-cs"/>
        <a:sym typeface="Calibri"/>
      </a:defRPr>
    </a:lvl2pPr>
    <a:lvl3pPr indent="457200" defTabSz="2633472" latinLnBrk="0">
      <a:defRPr sz="1200">
        <a:latin typeface="+mj-lt"/>
        <a:ea typeface="+mj-ea"/>
        <a:cs typeface="+mj-cs"/>
        <a:sym typeface="Calibri"/>
      </a:defRPr>
    </a:lvl3pPr>
    <a:lvl4pPr indent="685800" defTabSz="2633472" latinLnBrk="0">
      <a:defRPr sz="1200">
        <a:latin typeface="+mj-lt"/>
        <a:ea typeface="+mj-ea"/>
        <a:cs typeface="+mj-cs"/>
        <a:sym typeface="Calibri"/>
      </a:defRPr>
    </a:lvl4pPr>
    <a:lvl5pPr indent="914400" defTabSz="2633472" latinLnBrk="0">
      <a:defRPr sz="1200">
        <a:latin typeface="+mj-lt"/>
        <a:ea typeface="+mj-ea"/>
        <a:cs typeface="+mj-cs"/>
        <a:sym typeface="Calibri"/>
      </a:defRPr>
    </a:lvl5pPr>
    <a:lvl6pPr indent="1143000" defTabSz="2633472" latinLnBrk="0">
      <a:defRPr sz="1200">
        <a:latin typeface="+mj-lt"/>
        <a:ea typeface="+mj-ea"/>
        <a:cs typeface="+mj-cs"/>
        <a:sym typeface="Calibri"/>
      </a:defRPr>
    </a:lvl6pPr>
    <a:lvl7pPr indent="1371600" defTabSz="2633472" latinLnBrk="0">
      <a:defRPr sz="1200">
        <a:latin typeface="+mj-lt"/>
        <a:ea typeface="+mj-ea"/>
        <a:cs typeface="+mj-cs"/>
        <a:sym typeface="Calibri"/>
      </a:defRPr>
    </a:lvl7pPr>
    <a:lvl8pPr indent="1600200" defTabSz="2633472" latinLnBrk="0">
      <a:defRPr sz="1200">
        <a:latin typeface="+mj-lt"/>
        <a:ea typeface="+mj-ea"/>
        <a:cs typeface="+mj-cs"/>
        <a:sym typeface="Calibri"/>
      </a:defRPr>
    </a:lvl8pPr>
    <a:lvl9pPr indent="1828800" defTabSz="2633472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2468878" y="3591562"/>
            <a:ext cx="27980644" cy="7640320"/>
          </a:xfrm>
          <a:prstGeom prst="rect">
            <a:avLst/>
          </a:prstGeom>
        </p:spPr>
        <p:txBody>
          <a:bodyPr anchor="b"/>
          <a:lstStyle>
            <a:lvl1pPr algn="ctr">
              <a:defRPr sz="19200"/>
            </a:lvl1pPr>
          </a:lstStyle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114800" y="11526522"/>
            <a:ext cx="24688800" cy="529843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7600"/>
            </a:lvl1pPr>
            <a:lvl2pPr marL="0" indent="0" algn="ctr">
              <a:buSzTx/>
              <a:buFontTx/>
              <a:buNone/>
              <a:defRPr sz="7600"/>
            </a:lvl2pPr>
            <a:lvl3pPr marL="0" indent="0" algn="ctr">
              <a:buSzTx/>
              <a:buFontTx/>
              <a:buNone/>
              <a:defRPr sz="7600"/>
            </a:lvl3pPr>
            <a:lvl4pPr marL="0" indent="0" algn="ctr">
              <a:buSzTx/>
              <a:buFontTx/>
              <a:buNone/>
              <a:defRPr sz="7600"/>
            </a:lvl4pPr>
            <a:lvl5pPr marL="0" indent="0" algn="ctr">
              <a:buSzTx/>
              <a:buFontTx/>
              <a:buNone/>
              <a:defRPr sz="7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xfrm>
            <a:off x="23557230" y="1168400"/>
            <a:ext cx="7098033" cy="1859788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idx="1"/>
          </p:nvPr>
        </p:nvSpPr>
        <p:spPr>
          <a:xfrm>
            <a:off x="2263142" y="1168400"/>
            <a:ext cx="20882611" cy="1859788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xfrm>
            <a:off x="2245997" y="5471166"/>
            <a:ext cx="28392122" cy="9128760"/>
          </a:xfrm>
          <a:prstGeom prst="rect">
            <a:avLst/>
          </a:prstGeom>
        </p:spPr>
        <p:txBody>
          <a:bodyPr anchor="b"/>
          <a:lstStyle>
            <a:lvl1pPr>
              <a:defRPr sz="19200"/>
            </a:lvl1pPr>
          </a:lstStyle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2245997" y="14686286"/>
            <a:ext cx="28392122" cy="4800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7600"/>
            </a:lvl1pPr>
            <a:lvl2pPr marL="0" indent="0">
              <a:buSzTx/>
              <a:buFontTx/>
              <a:buNone/>
              <a:defRPr sz="7600"/>
            </a:lvl2pPr>
            <a:lvl3pPr marL="0" indent="0">
              <a:buSzTx/>
              <a:buFontTx/>
              <a:buNone/>
              <a:defRPr sz="7600"/>
            </a:lvl3pPr>
            <a:lvl4pPr marL="0" indent="0">
              <a:buSzTx/>
              <a:buFontTx/>
              <a:buNone/>
              <a:defRPr sz="7600"/>
            </a:lvl4pPr>
            <a:lvl5pPr marL="0" indent="0">
              <a:buSzTx/>
              <a:buFontTx/>
              <a:buNone/>
              <a:defRPr sz="7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sz="half" idx="1"/>
          </p:nvPr>
        </p:nvSpPr>
        <p:spPr>
          <a:xfrm>
            <a:off x="2263138" y="5842000"/>
            <a:ext cx="13990323" cy="1392428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2" cy="424180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sz="quarter" idx="1"/>
          </p:nvPr>
        </p:nvSpPr>
        <p:spPr>
          <a:xfrm>
            <a:off x="2267430" y="5379722"/>
            <a:ext cx="13926026" cy="2636518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7600" b="1"/>
            </a:lvl1pPr>
            <a:lvl2pPr marL="0" indent="0">
              <a:buSzTx/>
              <a:buFontTx/>
              <a:buNone/>
              <a:defRPr sz="7600" b="1"/>
            </a:lvl2pPr>
            <a:lvl3pPr marL="0" indent="0">
              <a:buSzTx/>
              <a:buFontTx/>
              <a:buNone/>
              <a:defRPr sz="7600" b="1"/>
            </a:lvl3pPr>
            <a:lvl4pPr marL="0" indent="0">
              <a:buSzTx/>
              <a:buFontTx/>
              <a:buNone/>
              <a:defRPr sz="7600" b="1"/>
            </a:lvl4pPr>
            <a:lvl5pPr marL="0" indent="0">
              <a:buSzTx/>
              <a:buFontTx/>
              <a:buNone/>
              <a:defRPr sz="76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hape 49"/>
          <p:cNvSpPr>
            <a:spLocks noGrp="1"/>
          </p:cNvSpPr>
          <p:nvPr>
            <p:ph type="body" sz="quarter" idx="13"/>
          </p:nvPr>
        </p:nvSpPr>
        <p:spPr>
          <a:xfrm>
            <a:off x="16664942" y="5379722"/>
            <a:ext cx="13994610" cy="2636518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xfrm>
            <a:off x="2267428" y="1463038"/>
            <a:ext cx="10617042" cy="5120644"/>
          </a:xfrm>
          <a:prstGeom prst="rect">
            <a:avLst/>
          </a:prstGeom>
        </p:spPr>
        <p:txBody>
          <a:bodyPr anchor="b"/>
          <a:lstStyle>
            <a:lvl1pPr>
              <a:defRPr sz="10200"/>
            </a:lvl1pPr>
          </a:lstStyle>
          <a:p>
            <a:r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sz="half" idx="1"/>
          </p:nvPr>
        </p:nvSpPr>
        <p:spPr>
          <a:xfrm>
            <a:off x="13994606" y="3159765"/>
            <a:ext cx="16664942" cy="15595602"/>
          </a:xfrm>
          <a:prstGeom prst="rect">
            <a:avLst/>
          </a:prstGeom>
        </p:spPr>
        <p:txBody>
          <a:bodyPr/>
          <a:lstStyle>
            <a:lvl1pPr>
              <a:defRPr sz="10200"/>
            </a:lvl1pPr>
            <a:lvl2pPr marL="2301411" indent="-838371">
              <a:defRPr sz="10200"/>
            </a:lvl2pPr>
            <a:lvl3pPr marL="3907856" indent="-981776">
              <a:defRPr sz="10200"/>
            </a:lvl3pPr>
            <a:lvl4pPr marL="5554979" indent="-1165860">
              <a:defRPr sz="10200"/>
            </a:lvl4pPr>
            <a:lvl5pPr marL="7018019" indent="-1165859">
              <a:defRPr sz="10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quarter" idx="13"/>
          </p:nvPr>
        </p:nvSpPr>
        <p:spPr>
          <a:xfrm>
            <a:off x="2267428" y="6583680"/>
            <a:ext cx="10617042" cy="12197084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xfrm>
            <a:off x="2267428" y="1463038"/>
            <a:ext cx="10617042" cy="5120644"/>
          </a:xfrm>
          <a:prstGeom prst="rect">
            <a:avLst/>
          </a:prstGeom>
        </p:spPr>
        <p:txBody>
          <a:bodyPr anchor="b"/>
          <a:lstStyle>
            <a:lvl1pPr>
              <a:defRPr sz="10200"/>
            </a:lvl1pPr>
          </a:lstStyle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pic" sz="half" idx="13"/>
          </p:nvPr>
        </p:nvSpPr>
        <p:spPr>
          <a:xfrm>
            <a:off x="13994606" y="3159765"/>
            <a:ext cx="16664942" cy="15595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2267428" y="6583680"/>
            <a:ext cx="10617042" cy="1219708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5100"/>
            </a:lvl1pPr>
            <a:lvl2pPr marL="0" indent="0">
              <a:buSzTx/>
              <a:buFontTx/>
              <a:buNone/>
              <a:defRPr sz="5100"/>
            </a:lvl2pPr>
            <a:lvl3pPr marL="0" indent="0">
              <a:buSzTx/>
              <a:buFontTx/>
              <a:buNone/>
              <a:defRPr sz="5100"/>
            </a:lvl3pPr>
            <a:lvl4pPr marL="0" indent="0">
              <a:buSzTx/>
              <a:buFontTx/>
              <a:buNone/>
              <a:defRPr sz="5100"/>
            </a:lvl4pPr>
            <a:lvl5pPr marL="0" indent="0">
              <a:buSzTx/>
              <a:buFontTx/>
              <a:buNone/>
              <a:defRPr sz="5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92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263138" y="1168405"/>
            <a:ext cx="28392126" cy="424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2263138" y="5842000"/>
            <a:ext cx="28392126" cy="13924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30044958" y="20599406"/>
            <a:ext cx="610303" cy="650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38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292607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731519" marR="0" indent="-731519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2319688" marR="0" indent="-856648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3943350" marR="0" indent="-1017270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5531318" marR="0" indent="-1142198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6994358" marR="0" indent="-1142198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8457396" marR="0" indent="-1142196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9920437" marR="0" indent="-1142196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11383478" marR="0" indent="-1142196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12846518" marR="0" indent="-1142196" algn="l" defTabSz="2926078" rtl="0" latinLnBrk="0">
        <a:lnSpc>
          <a:spcPct val="90000"/>
        </a:lnSpc>
        <a:spcBef>
          <a:spcPts val="3200"/>
        </a:spcBef>
        <a:spcAft>
          <a:spcPts val="0"/>
        </a:spcAft>
        <a:buClrTx/>
        <a:buSzPct val="100000"/>
        <a:buFont typeface="Arial"/>
        <a:buChar char="•"/>
        <a:tabLst/>
        <a:defRPr sz="89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63347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microsoft.com/office/2007/relationships/hdphoto" Target="../media/hdphoto1.wdp"/><Relationship Id="rId7" Type="http://schemas.openxmlformats.org/officeDocument/2006/relationships/image" Target="../media/image5.tif"/><Relationship Id="rId8" Type="http://schemas.openxmlformats.org/officeDocument/2006/relationships/chart" Target="../charts/chart1.xml"/><Relationship Id="rId9" Type="http://schemas.openxmlformats.org/officeDocument/2006/relationships/chart" Target="../charts/chart2.xml"/><Relationship Id="rId10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7C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ounded Rectangle 28"/>
          <p:cNvSpPr/>
          <p:nvPr/>
        </p:nvSpPr>
        <p:spPr>
          <a:xfrm>
            <a:off x="23195326" y="10217074"/>
            <a:ext cx="9372600" cy="53949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23216215" y="4317494"/>
            <a:ext cx="9372600" cy="53949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95788" y="15894158"/>
            <a:ext cx="9372600" cy="53949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43731" y="234378"/>
            <a:ext cx="32918401" cy="3429000"/>
          </a:xfrm>
          <a:prstGeom prst="rect">
            <a:avLst/>
          </a:prstGeom>
          <a:solidFill>
            <a:srgbClr val="FFFF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62733" y="10098012"/>
            <a:ext cx="9372600" cy="53949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61191" y="4275959"/>
            <a:ext cx="9371836" cy="539496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xfrm>
            <a:off x="5928402" y="246264"/>
            <a:ext cx="18675959" cy="3452081"/>
          </a:xfrm>
          <a:prstGeom prst="rect">
            <a:avLst/>
          </a:prstGeom>
        </p:spPr>
        <p:txBody>
          <a:bodyPr/>
          <a:lstStyle/>
          <a:p>
            <a:r>
              <a:rPr dirty="0" smtClean="0"/>
              <a:t>S.N.I.F.F.</a:t>
            </a:r>
            <a:r>
              <a:rPr lang="en-US" dirty="0" smtClean="0"/>
              <a:t>E</a:t>
            </a:r>
            <a:r>
              <a:rPr dirty="0" smtClean="0"/>
              <a:t>.R.O.N.I</a:t>
            </a:r>
            <a:r>
              <a:rPr dirty="0"/>
              <a:t>.</a:t>
            </a:r>
            <a:br>
              <a:rPr dirty="0"/>
            </a:br>
            <a:r>
              <a:rPr sz="4000" dirty="0"/>
              <a:t>Silent Network Inspection For False and Erroneous Routing On Network Infrastructure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567355" y="4490170"/>
            <a:ext cx="9168459" cy="5676447"/>
          </a:xfrm>
          <a:prstGeom prst="rect">
            <a:avLst/>
          </a:prstGeom>
        </p:spPr>
        <p:txBody>
          <a:bodyPr/>
          <a:lstStyle/>
          <a:p>
            <a:pPr marL="0" indent="0" defTabSz="2399384">
              <a:spcBef>
                <a:spcPts val="2600"/>
              </a:spcBef>
              <a:buSzTx/>
              <a:buNone/>
              <a:defRPr sz="9000"/>
            </a:pPr>
            <a:r>
              <a:rPr b="1" dirty="0">
                <a:latin typeface="Cooper Black" charset="0"/>
                <a:ea typeface="Cooper Black" charset="0"/>
                <a:cs typeface="Cooper Black" charset="0"/>
              </a:rPr>
              <a:t>Motivation</a:t>
            </a:r>
            <a:endParaRPr sz="7700" b="1" dirty="0">
              <a:latin typeface="Cooper Black" charset="0"/>
              <a:ea typeface="Cooper Black" charset="0"/>
              <a:cs typeface="Cooper Black" charset="0"/>
            </a:endParaRPr>
          </a:p>
          <a:p>
            <a:pPr marL="599845" indent="-599845" defTabSz="2399384">
              <a:spcBef>
                <a:spcPts val="2600"/>
              </a:spcBef>
              <a:defRPr sz="4100"/>
            </a:pPr>
            <a:r>
              <a:rPr dirty="0"/>
              <a:t>October 2016 DDoS against Dyn used a myriad of IoT devices</a:t>
            </a:r>
          </a:p>
          <a:p>
            <a:pPr marL="599845" indent="-599845" defTabSz="2399384">
              <a:spcBef>
                <a:spcPts val="2600"/>
              </a:spcBef>
              <a:defRPr sz="4100"/>
            </a:pPr>
            <a:r>
              <a:rPr dirty="0" smtClean="0"/>
              <a:t>Detecting </a:t>
            </a:r>
            <a:r>
              <a:rPr dirty="0"/>
              <a:t>DDoS attacks on IoT networks can help prevent attacks such as the one against Dyn</a:t>
            </a:r>
          </a:p>
        </p:txBody>
      </p:sp>
      <p:sp>
        <p:nvSpPr>
          <p:cNvPr id="114" name="Shape 114"/>
          <p:cNvSpPr/>
          <p:nvPr/>
        </p:nvSpPr>
        <p:spPr>
          <a:xfrm>
            <a:off x="503386" y="16147476"/>
            <a:ext cx="8887444" cy="6100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2926078">
              <a:lnSpc>
                <a:spcPct val="81000"/>
              </a:lnSpc>
              <a:spcBef>
                <a:spcPts val="3200"/>
              </a:spcBef>
              <a:defRPr sz="8900"/>
            </a:pPr>
            <a:r>
              <a:rPr dirty="0">
                <a:latin typeface="Cooper Black" charset="0"/>
                <a:ea typeface="Cooper Black" charset="0"/>
                <a:cs typeface="Cooper Black" charset="0"/>
              </a:rPr>
              <a:t>Objectives</a:t>
            </a:r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dirty="0"/>
              <a:t>Identify type and frequency of packet protocols to detect potential DDoS attacks</a:t>
            </a:r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dirty="0"/>
              <a:t>Use an inexpensive hardware to monitor data </a:t>
            </a:r>
          </a:p>
        </p:txBody>
      </p:sp>
      <p:sp>
        <p:nvSpPr>
          <p:cNvPr id="115" name="Shape 115"/>
          <p:cNvSpPr/>
          <p:nvPr/>
        </p:nvSpPr>
        <p:spPr>
          <a:xfrm>
            <a:off x="23556706" y="10366570"/>
            <a:ext cx="9206762" cy="50863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2926078">
              <a:lnSpc>
                <a:spcPct val="90000"/>
              </a:lnSpc>
              <a:spcBef>
                <a:spcPts val="3200"/>
              </a:spcBef>
              <a:defRPr sz="8200"/>
            </a:pPr>
            <a:r>
              <a:rPr lang="en-US" dirty="0" smtClean="0">
                <a:latin typeface="Cooper Black" charset="0"/>
                <a:ea typeface="Cooper Black" charset="0"/>
                <a:cs typeface="Cooper Black" charset="0"/>
              </a:rPr>
              <a:t>Project</a:t>
            </a:r>
            <a:r>
              <a:rPr dirty="0" smtClean="0">
                <a:latin typeface="Cooper Black" charset="0"/>
                <a:ea typeface="Cooper Black" charset="0"/>
                <a:cs typeface="Cooper Black" charset="0"/>
              </a:rPr>
              <a:t> </a:t>
            </a:r>
            <a:r>
              <a:rPr dirty="0">
                <a:latin typeface="Cooper Black" charset="0"/>
                <a:ea typeface="Cooper Black" charset="0"/>
                <a:cs typeface="Cooper Black" charset="0"/>
              </a:rPr>
              <a:t>Issues</a:t>
            </a:r>
          </a:p>
          <a:p>
            <a:pPr marL="731519" indent="-731519" defTabSz="2926078">
              <a:lnSpc>
                <a:spcPct val="90000"/>
              </a:lnSpc>
              <a:spcBef>
                <a:spcPts val="3200"/>
              </a:spcBef>
              <a:buSzPct val="100000"/>
              <a:buFont typeface="Arial"/>
              <a:buChar char="•"/>
              <a:defRPr sz="4600"/>
            </a:pPr>
            <a:r>
              <a:rPr dirty="0"/>
              <a:t>Lack of standardization of monitor mode capable WiFi chipsets</a:t>
            </a:r>
            <a:endParaRPr sz="8900" dirty="0"/>
          </a:p>
          <a:p>
            <a:pPr marL="731519" indent="-731519" defTabSz="2926078">
              <a:lnSpc>
                <a:spcPct val="90000"/>
              </a:lnSpc>
              <a:spcBef>
                <a:spcPts val="3200"/>
              </a:spcBef>
              <a:buSzPct val="100000"/>
              <a:buFont typeface="Arial"/>
              <a:buChar char="•"/>
              <a:defRPr sz="4600"/>
            </a:pPr>
            <a:r>
              <a:rPr dirty="0"/>
              <a:t>ARM architecture is very resource limited</a:t>
            </a:r>
          </a:p>
        </p:txBody>
      </p:sp>
      <p:sp>
        <p:nvSpPr>
          <p:cNvPr id="116" name="Shape 116"/>
          <p:cNvSpPr/>
          <p:nvPr/>
        </p:nvSpPr>
        <p:spPr>
          <a:xfrm>
            <a:off x="23543284" y="4739605"/>
            <a:ext cx="8930447" cy="51807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2926078">
              <a:lnSpc>
                <a:spcPct val="81000"/>
              </a:lnSpc>
              <a:spcBef>
                <a:spcPts val="3200"/>
              </a:spcBef>
              <a:defRPr sz="8900"/>
            </a:pPr>
            <a:r>
              <a:rPr dirty="0">
                <a:latin typeface="Cooper Black" charset="0"/>
                <a:ea typeface="Cooper Black" charset="0"/>
                <a:cs typeface="Cooper Black" charset="0"/>
              </a:rPr>
              <a:t>Equipment</a:t>
            </a:r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dirty="0"/>
              <a:t>Raspberry Pi 3 Model B v1.2</a:t>
            </a:r>
            <a:endParaRPr sz="8900" dirty="0"/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dirty="0"/>
              <a:t>Alfa AWUS036NEH WiFi dongle</a:t>
            </a:r>
            <a:endParaRPr sz="8900" dirty="0"/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dirty="0"/>
              <a:t>Netgear N600 WiFi router</a:t>
            </a:r>
          </a:p>
        </p:txBody>
      </p:sp>
      <p:sp>
        <p:nvSpPr>
          <p:cNvPr id="117" name="Shape 117"/>
          <p:cNvSpPr/>
          <p:nvPr/>
        </p:nvSpPr>
        <p:spPr>
          <a:xfrm>
            <a:off x="27286809" y="555463"/>
            <a:ext cx="9392150" cy="28041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914400">
              <a:lnSpc>
                <a:spcPct val="80000"/>
              </a:lnSpc>
              <a:defRPr sz="5400"/>
            </a:pPr>
            <a:r>
              <a:rPr dirty="0"/>
              <a:t>Students</a:t>
            </a:r>
            <a:r>
              <a:rPr sz="4200" dirty="0"/>
              <a:t>:</a:t>
            </a:r>
          </a:p>
          <a:p>
            <a:pPr defTabSz="914400">
              <a:lnSpc>
                <a:spcPct val="80000"/>
              </a:lnSpc>
              <a:defRPr sz="4200"/>
            </a:pPr>
            <a:endParaRPr sz="4200" dirty="0"/>
          </a:p>
          <a:p>
            <a:pPr defTabSz="914400">
              <a:lnSpc>
                <a:spcPct val="80000"/>
              </a:lnSpc>
              <a:defRPr sz="4200"/>
            </a:pPr>
            <a:r>
              <a:rPr dirty="0"/>
              <a:t>Cody Ebert</a:t>
            </a:r>
          </a:p>
          <a:p>
            <a:pPr defTabSz="914400">
              <a:lnSpc>
                <a:spcPct val="80000"/>
              </a:lnSpc>
              <a:defRPr sz="4200"/>
            </a:pPr>
            <a:r>
              <a:rPr dirty="0"/>
              <a:t>Christopher Henderson</a:t>
            </a:r>
          </a:p>
          <a:p>
            <a:pPr defTabSz="914400">
              <a:lnSpc>
                <a:spcPct val="80000"/>
              </a:lnSpc>
              <a:defRPr sz="4200"/>
            </a:pPr>
            <a:r>
              <a:rPr dirty="0"/>
              <a:t>Dylan Secreast</a:t>
            </a:r>
          </a:p>
        </p:txBody>
      </p:sp>
      <p:pic>
        <p:nvPicPr>
          <p:cNvPr id="118" name="image2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32046529" y="21042547"/>
            <a:ext cx="992993" cy="99299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1840" y="204251"/>
            <a:ext cx="3876861" cy="408210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" name="Group 11"/>
          <p:cNvGrpSpPr/>
          <p:nvPr/>
        </p:nvGrpSpPr>
        <p:grpSpPr>
          <a:xfrm>
            <a:off x="9203154" y="4300779"/>
            <a:ext cx="13959325" cy="11311255"/>
            <a:chOff x="9203154" y="4322045"/>
            <a:chExt cx="13959325" cy="8595360"/>
          </a:xfrm>
        </p:grpSpPr>
        <p:sp>
          <p:nvSpPr>
            <p:cNvPr id="19" name="Rounded Rectangle 18"/>
            <p:cNvSpPr/>
            <p:nvPr/>
          </p:nvSpPr>
          <p:spPr>
            <a:xfrm>
              <a:off x="9973027" y="4322045"/>
              <a:ext cx="12867925" cy="8595360"/>
            </a:xfrm>
            <a:prstGeom prst="round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263347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51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>
              <a:off x="9745261" y="4533432"/>
              <a:ext cx="12875109" cy="105355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rmAutofit/>
            </a:bodyPr>
            <a:lstStyle>
              <a:lvl1pPr algn="ctr" defTabSz="914400">
                <a:lnSpc>
                  <a:spcPct val="90000"/>
                </a:lnSpc>
                <a:defRPr sz="8900"/>
              </a:lvl1pPr>
            </a:lstStyle>
            <a:p>
              <a:r>
                <a:rPr dirty="0">
                  <a:latin typeface="Cooper Black" charset="0"/>
                  <a:ea typeface="Cooper Black" charset="0"/>
                  <a:cs typeface="Cooper Black" charset="0"/>
                </a:rPr>
                <a:t>Sample Design</a:t>
              </a:r>
            </a:p>
          </p:txBody>
        </p:sp>
        <p:pic>
          <p:nvPicPr>
            <p:cNvPr id="120" name="image3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9203154" y="5545982"/>
              <a:ext cx="13959325" cy="69400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4" name="Rectangle 3"/>
            <p:cNvSpPr/>
            <p:nvPr/>
          </p:nvSpPr>
          <p:spPr>
            <a:xfrm>
              <a:off x="12241021" y="7525964"/>
              <a:ext cx="667512" cy="1508760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l" defTabSz="263347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51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037219" y="9816969"/>
              <a:ext cx="1142999" cy="400105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ctr" defTabSz="263347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5508746" y="11281960"/>
              <a:ext cx="1142999" cy="400105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ctr" defTabSz="263347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8682935" y="9753122"/>
              <a:ext cx="1142999" cy="400105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spAutoFit/>
            </a:bodyPr>
            <a:lstStyle/>
            <a:p>
              <a:pPr marL="0" marR="0" indent="0" algn="ctr" defTabSz="2633472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endParaRPr>
            </a:p>
          </p:txBody>
        </p:sp>
        <p:cxnSp>
          <p:nvCxnSpPr>
            <p:cNvPr id="7" name="Straight Connector 6"/>
            <p:cNvCxnSpPr>
              <a:stCxn id="4" idx="0"/>
            </p:cNvCxnSpPr>
            <p:nvPr/>
          </p:nvCxnSpPr>
          <p:spPr>
            <a:xfrm>
              <a:off x="12574777" y="7525964"/>
              <a:ext cx="2427601" cy="669745"/>
            </a:xfrm>
            <a:prstGeom prst="line">
              <a:avLst/>
            </a:prstGeom>
            <a:noFill/>
            <a:ln w="25400" cap="flat">
              <a:solidFill>
                <a:schemeClr val="tx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30" name="Shape 114"/>
          <p:cNvSpPr/>
          <p:nvPr/>
        </p:nvSpPr>
        <p:spPr>
          <a:xfrm>
            <a:off x="576190" y="10438462"/>
            <a:ext cx="8741837" cy="6100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pPr defTabSz="2926078">
              <a:lnSpc>
                <a:spcPct val="81000"/>
              </a:lnSpc>
              <a:spcBef>
                <a:spcPts val="3200"/>
              </a:spcBef>
              <a:defRPr sz="8900"/>
            </a:pPr>
            <a:r>
              <a:rPr lang="en-US" dirty="0" smtClean="0">
                <a:latin typeface="Cooper Black" charset="0"/>
                <a:ea typeface="Cooper Black" charset="0"/>
                <a:cs typeface="Cooper Black" charset="0"/>
              </a:rPr>
              <a:t>Problems</a:t>
            </a:r>
            <a:endParaRPr dirty="0">
              <a:latin typeface="Cooper Black" charset="0"/>
              <a:ea typeface="Cooper Black" charset="0"/>
              <a:cs typeface="Cooper Black" charset="0"/>
            </a:endParaRPr>
          </a:p>
          <a:p>
            <a:pPr marL="731518" indent="-731518" defTabSz="2926078">
              <a:lnSpc>
                <a:spcPct val="81000"/>
              </a:lnSpc>
              <a:spcBef>
                <a:spcPts val="3200"/>
              </a:spcBef>
              <a:buSzPct val="100000"/>
              <a:buFont typeface="Arial"/>
              <a:buChar char="•"/>
              <a:defRPr sz="5000"/>
            </a:pPr>
            <a:r>
              <a:rPr lang="en-US" dirty="0" smtClean="0"/>
              <a:t>IoT </a:t>
            </a:r>
            <a:r>
              <a:rPr lang="en-US" dirty="0"/>
              <a:t>networks are extremely </a:t>
            </a:r>
            <a:r>
              <a:rPr lang="en-US" dirty="0" smtClean="0"/>
              <a:t>vulnerable and traditional detection methods implementation is not inexpensive. </a:t>
            </a:r>
            <a:endParaRPr dirty="0"/>
          </a:p>
        </p:txBody>
      </p:sp>
      <p:sp>
        <p:nvSpPr>
          <p:cNvPr id="32" name="Rounded Rectangle 31"/>
          <p:cNvSpPr/>
          <p:nvPr/>
        </p:nvSpPr>
        <p:spPr>
          <a:xfrm>
            <a:off x="25273615" y="15942891"/>
            <a:ext cx="7315200" cy="530352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10130977" y="15962843"/>
            <a:ext cx="7315200" cy="530352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17681721" y="16002271"/>
            <a:ext cx="7315200" cy="530352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263347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51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467" b="97667" l="5237" r="8992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97238">
            <a:off x="16643005" y="7276590"/>
            <a:ext cx="1666632" cy="2470305"/>
          </a:xfrm>
          <a:prstGeom prst="rect">
            <a:avLst/>
          </a:prstGeom>
        </p:spPr>
      </p:pic>
      <p:pic>
        <p:nvPicPr>
          <p:cNvPr id="122" name="image4.ti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1274911">
            <a:off x="13225088" y="7755478"/>
            <a:ext cx="4888892" cy="3055558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46" name="Chart 4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1608548"/>
              </p:ext>
            </p:extLst>
          </p:nvPr>
        </p:nvGraphicFramePr>
        <p:xfrm>
          <a:off x="17758663" y="16112691"/>
          <a:ext cx="7025735" cy="5153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47" name="Chart 4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781704"/>
              </p:ext>
            </p:extLst>
          </p:nvPr>
        </p:nvGraphicFramePr>
        <p:xfrm>
          <a:off x="10159356" y="16096649"/>
          <a:ext cx="7148600" cy="5081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48" name="Chart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7331717"/>
              </p:ext>
            </p:extLst>
          </p:nvPr>
        </p:nvGraphicFramePr>
        <p:xfrm>
          <a:off x="25419919" y="16044446"/>
          <a:ext cx="7022592" cy="51572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263347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1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263347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1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263347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1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263347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1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1896</TotalTime>
  <Words>127</Words>
  <Application>Microsoft Macintosh PowerPoint</Application>
  <PresentationFormat>Custom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Cooper Black</vt:lpstr>
      <vt:lpstr>Arial</vt:lpstr>
      <vt:lpstr>Office Theme</vt:lpstr>
      <vt:lpstr>S.N.I.F.F.E.R.O.N.I. Silent Network Inspection For False and Erroneous Routing On Network Infrastructure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S.N.I.F.F.O.R.O.N.I. Silent Network Inspection For False and Erroneous Routing On Network Infrastructure</dc:title>
  <cp:lastModifiedBy>Christopher Henderson</cp:lastModifiedBy>
  <cp:revision>24</cp:revision>
  <cp:lastPrinted>2017-03-15T04:26:50Z</cp:lastPrinted>
  <dcterms:modified xsi:type="dcterms:W3CDTF">2017-03-15T05:05:40Z</dcterms:modified>
</cp:coreProperties>
</file>